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3ED14-2A60-4730-8AAD-67C50D9F955F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AA978-9099-4974-88DE-95A75722F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69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C87D3-D14F-4938-A03F-94AA30681AF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93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EB888-0130-46FB-B195-59FBBCE0B39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7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1E628-F515-42DC-BB1F-8759933D99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76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312DF9-D43D-44CD-B446-EC766EA131B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0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7136E-CC1D-4921-93CA-E3969EC7C3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0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1B0E5-B575-4040-846F-82EC4E5CCBA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3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2595A-9315-4587-8BEB-EAB74700EA8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D5B1-6B89-4ED9-8128-76E60219F18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7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66B49-888F-461D-9703-00764E4E44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4CE4B-C750-4F5D-B6AF-37EA181F87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50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E73A7-4A45-4EB8-B42B-2CC7290FAF6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79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9899F-96C9-48D0-995F-804BF578D97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6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F65C4E-415B-452E-891E-90D96C4B368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7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8.wmf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</a:rPr>
              <a:t>Me </a:t>
            </a:r>
            <a:r>
              <a:rPr lang="en-US" sz="3600" dirty="0" err="1" smtClean="0">
                <a:solidFill>
                  <a:srgbClr val="0070C0"/>
                </a:solidFill>
              </a:rPr>
              <a:t>llamo</a:t>
            </a:r>
            <a:r>
              <a:rPr lang="en-US" sz="3600" dirty="0" smtClean="0">
                <a:solidFill>
                  <a:srgbClr val="0070C0"/>
                </a:solidFill>
              </a:rPr>
              <a:t> ________ </a:t>
            </a:r>
            <a:r>
              <a:rPr lang="en-US" sz="3600" dirty="0" err="1" smtClean="0">
                <a:solidFill>
                  <a:srgbClr val="0070C0"/>
                </a:solidFill>
              </a:rPr>
              <a:t>Clase</a:t>
            </a:r>
            <a:r>
              <a:rPr lang="en-US" sz="3600" dirty="0" smtClean="0">
                <a:solidFill>
                  <a:srgbClr val="0070C0"/>
                </a:solidFill>
              </a:rPr>
              <a:t> 8nh/</a:t>
            </a:r>
            <a:r>
              <a:rPr lang="en-US" sz="3600" dirty="0" err="1" smtClean="0">
                <a:solidFill>
                  <a:srgbClr val="0070C0"/>
                </a:solidFill>
              </a:rPr>
              <a:t>ih</a:t>
            </a: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la </a:t>
            </a:r>
            <a:r>
              <a:rPr lang="en-US" sz="3600" dirty="0" err="1" smtClean="0">
                <a:solidFill>
                  <a:srgbClr val="0070C0"/>
                </a:solidFill>
              </a:rPr>
              <a:t>fecha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</a:t>
            </a:r>
            <a:r>
              <a:rPr lang="en-US" sz="3600" dirty="0" smtClean="0">
                <a:solidFill>
                  <a:srgbClr val="0070C0"/>
                </a:solidFill>
              </a:rPr>
              <a:t> el 23 de </a:t>
            </a:r>
            <a:r>
              <a:rPr lang="en-US" sz="3600" dirty="0" err="1" smtClean="0">
                <a:solidFill>
                  <a:srgbClr val="0070C0"/>
                </a:solidFill>
              </a:rPr>
              <a:t>septiembre</a:t>
            </a:r>
            <a:r>
              <a:rPr lang="en-US" sz="3600" dirty="0" smtClean="0">
                <a:solidFill>
                  <a:srgbClr val="0070C0"/>
                </a:solidFill>
              </a:rPr>
              <a:t> del 2013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5: </a:t>
            </a:r>
            <a:r>
              <a:rPr lang="en-US" dirty="0" smtClean="0"/>
              <a:t>¿</a:t>
            </a:r>
            <a:r>
              <a:rPr lang="en-US" dirty="0" err="1" smtClean="0"/>
              <a:t>Cuantas</a:t>
            </a:r>
            <a:r>
              <a:rPr lang="en-US" dirty="0" smtClean="0"/>
              <a:t> personas hay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con la forma </a:t>
            </a:r>
            <a:r>
              <a:rPr lang="en-US" dirty="0" err="1" smtClean="0"/>
              <a:t>correcta</a:t>
            </a:r>
            <a:r>
              <a:rPr lang="en-US" dirty="0" smtClean="0"/>
              <a:t> TENER: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Marcos y Daniel _________ </a:t>
            </a:r>
            <a:r>
              <a:rPr lang="en-US" dirty="0" err="1" smtClean="0"/>
              <a:t>diez</a:t>
            </a:r>
            <a:r>
              <a:rPr lang="en-US" dirty="0" smtClean="0"/>
              <a:t> y </a:t>
            </a:r>
            <a:r>
              <a:rPr lang="en-US" dirty="0" err="1" smtClean="0"/>
              <a:t>seis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Gloria _________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hermanos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alumnos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___________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 mucho </a:t>
            </a:r>
            <a:r>
              <a:rPr lang="en-US" dirty="0" err="1" smtClean="0"/>
              <a:t>trabajo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adjetivos posesivos</a:t>
            </a:r>
            <a:br>
              <a:rPr lang="en-US" altLang="en-US">
                <a:solidFill>
                  <a:srgbClr val="FF0000"/>
                </a:solidFill>
              </a:rPr>
            </a:br>
            <a:r>
              <a:rPr lang="en-US" altLang="en-US" sz="2800" i="1">
                <a:solidFill>
                  <a:schemeClr val="tx1"/>
                </a:solidFill>
              </a:rPr>
              <a:t>(possesive adjectives)</a:t>
            </a:r>
            <a:endParaRPr lang="en-US" altLang="en-US" sz="2800">
              <a:solidFill>
                <a:schemeClr val="tx1"/>
              </a:solidFill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763000" cy="1295400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/>
              <a:t>A </a:t>
            </a:r>
            <a:r>
              <a:rPr lang="en-US" altLang="en-US">
                <a:solidFill>
                  <a:srgbClr val="0000FF"/>
                </a:solidFill>
              </a:rPr>
              <a:t>possessive adjective</a:t>
            </a:r>
            <a:r>
              <a:rPr lang="en-US" altLang="en-US"/>
              <a:t> tells who owns or possess something.  The </a:t>
            </a:r>
            <a:r>
              <a:rPr lang="en-US" altLang="en-US">
                <a:solidFill>
                  <a:srgbClr val="0000FF"/>
                </a:solidFill>
              </a:rPr>
              <a:t>“Adjetivos posesivos”</a:t>
            </a:r>
            <a:r>
              <a:rPr lang="en-US" altLang="en-US"/>
              <a:t> in Spanish are:</a:t>
            </a:r>
            <a:endParaRPr lang="en-US" altLang="en-US" noProof="1"/>
          </a:p>
        </p:txBody>
      </p:sp>
      <p:pic>
        <p:nvPicPr>
          <p:cNvPr id="5125" name="Picture 5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1676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190500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7175"/>
            <a:ext cx="1981200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6670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19050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295400" y="3200400"/>
            <a:ext cx="725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My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524000" y="4419600"/>
            <a:ext cx="104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Your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981200" y="5181600"/>
            <a:ext cx="19748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His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Her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Your</a:t>
            </a:r>
            <a:r>
              <a:rPr lang="en-US" altLang="en-US" sz="2200">
                <a:solidFill>
                  <a:srgbClr val="000000"/>
                </a:solidFill>
              </a:rPr>
              <a:t> </a:t>
            </a:r>
            <a:r>
              <a:rPr lang="en-US" altLang="en-US" sz="2200" i="1">
                <a:solidFill>
                  <a:srgbClr val="000000"/>
                </a:solidFill>
              </a:rPr>
              <a:t>(polite)</a:t>
            </a:r>
            <a:endParaRPr lang="en-US" altLang="en-US" sz="3200">
              <a:solidFill>
                <a:srgbClr val="000000"/>
              </a:solidFill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867400" y="3352800"/>
            <a:ext cx="860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Our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943600" y="5364163"/>
            <a:ext cx="1195388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Their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Your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i="1">
                <a:solidFill>
                  <a:srgbClr val="000000"/>
                </a:solidFill>
              </a:rPr>
              <a:t>(pol. pl.)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057400" y="3200400"/>
            <a:ext cx="61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Mi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663825" y="3200400"/>
            <a:ext cx="9286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/Mis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587625" y="4449763"/>
            <a:ext cx="657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Tu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141663" y="4449763"/>
            <a:ext cx="973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/Tus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2743200" y="5638800"/>
            <a:ext cx="681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Su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3352800" y="5638800"/>
            <a:ext cx="996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6781800" y="3048000"/>
            <a:ext cx="1920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Nuestro/s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781800" y="3611563"/>
            <a:ext cx="1920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Nuestra/s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312025" y="5745163"/>
            <a:ext cx="793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Su 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7921625" y="5745163"/>
            <a:ext cx="996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FF"/>
                </a:solidFill>
              </a:rPr>
              <a:t>/Sus</a:t>
            </a:r>
          </a:p>
        </p:txBody>
      </p:sp>
    </p:spTree>
    <p:extLst>
      <p:ext uri="{BB962C8B-B14F-4D97-AF65-F5344CB8AC3E}">
        <p14:creationId xmlns:p14="http://schemas.microsoft.com/office/powerpoint/2010/main" val="16499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305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i="1" dirty="0" err="1"/>
              <a:t>Por</a:t>
            </a:r>
            <a:r>
              <a:rPr lang="en-US" altLang="en-US" i="1" dirty="0"/>
              <a:t> </a:t>
            </a:r>
            <a:r>
              <a:rPr lang="en-US" altLang="en-US" i="1" dirty="0" err="1" smtClean="0"/>
              <a:t>ejemplo</a:t>
            </a:r>
            <a:r>
              <a:rPr lang="en-US" altLang="en-US" i="1" dirty="0" smtClean="0"/>
              <a:t>; What ‘</a:t>
            </a:r>
            <a:r>
              <a:rPr lang="en-US" altLang="en-US" i="1" dirty="0" err="1" smtClean="0"/>
              <a:t>adjetivo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posesivo</a:t>
            </a:r>
            <a:r>
              <a:rPr lang="en-US" altLang="en-US" i="1" dirty="0" smtClean="0"/>
              <a:t>’ would you use?</a:t>
            </a:r>
            <a:endParaRPr lang="en-US" altLang="en-US" i="1" dirty="0"/>
          </a:p>
          <a:p>
            <a:pPr>
              <a:lnSpc>
                <a:spcPct val="90000"/>
              </a:lnSpc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primo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</a:t>
            </a:r>
            <a:r>
              <a:rPr lang="en-US" altLang="en-US" i="1" dirty="0" err="1"/>
              <a:t>gorras</a:t>
            </a: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amigo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i="1" dirty="0"/>
              <a:t>				  ______ </a:t>
            </a:r>
            <a:r>
              <a:rPr lang="en-US" altLang="en-US" i="1" dirty="0" err="1"/>
              <a:t>camisas</a:t>
            </a: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  <a:p>
            <a:pPr>
              <a:lnSpc>
                <a:spcPct val="90000"/>
              </a:lnSpc>
              <a:buFontTx/>
              <a:buNone/>
            </a:pPr>
            <a:endParaRPr lang="en-US" altLang="en-US" i="1" dirty="0"/>
          </a:p>
        </p:txBody>
      </p:sp>
      <p:pic>
        <p:nvPicPr>
          <p:cNvPr id="6148" name="Picture 4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7400"/>
            <a:ext cx="1676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81512"/>
            <a:ext cx="190500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39000" y="228600"/>
            <a:ext cx="1550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9/24/13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839200" cy="1981200"/>
          </a:xfrm>
          <a:noFill/>
          <a:ln/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altLang="en-US"/>
              <a:t>The </a:t>
            </a:r>
            <a:r>
              <a:rPr lang="en-US" altLang="en-US">
                <a:solidFill>
                  <a:srgbClr val="0000FF"/>
                </a:solidFill>
              </a:rPr>
              <a:t>possessive adjective</a:t>
            </a:r>
            <a:r>
              <a:rPr lang="en-US" altLang="en-US"/>
              <a:t> </a:t>
            </a:r>
            <a:r>
              <a:rPr lang="en-US" altLang="en-US" b="1">
                <a:solidFill>
                  <a:srgbClr val="0000FF"/>
                </a:solidFill>
              </a:rPr>
              <a:t>MI</a:t>
            </a:r>
            <a:r>
              <a:rPr lang="en-US" altLang="en-US"/>
              <a:t>, </a:t>
            </a:r>
            <a:r>
              <a:rPr lang="en-US" altLang="en-US" b="1">
                <a:solidFill>
                  <a:srgbClr val="0000FF"/>
                </a:solidFill>
              </a:rPr>
              <a:t>TU</a:t>
            </a:r>
            <a:r>
              <a:rPr lang="en-US" altLang="en-US"/>
              <a:t> and </a:t>
            </a:r>
            <a:r>
              <a:rPr lang="en-US" altLang="en-US" b="1">
                <a:solidFill>
                  <a:srgbClr val="0000FF"/>
                </a:solidFill>
              </a:rPr>
              <a:t>SU </a:t>
            </a:r>
            <a:r>
              <a:rPr lang="en-US" altLang="en-US"/>
              <a:t>have only two forms– Singular and Plural. The adjective </a:t>
            </a:r>
            <a:r>
              <a:rPr lang="en-US" altLang="en-US" b="1">
                <a:solidFill>
                  <a:srgbClr val="0000FF"/>
                </a:solidFill>
              </a:rPr>
              <a:t>SU</a:t>
            </a:r>
            <a:r>
              <a:rPr lang="en-US" altLang="en-US"/>
              <a:t> can refer to many different people.</a:t>
            </a:r>
          </a:p>
          <a:p>
            <a:pPr marL="609600" indent="-609600">
              <a:buFontTx/>
              <a:buAutoNum type="arabicPeriod" startAt="2"/>
            </a:pPr>
            <a:endParaRPr lang="en-US" altLang="en-US"/>
          </a:p>
          <a:p>
            <a:pPr marL="609600" indent="-609600">
              <a:buFontTx/>
              <a:buAutoNum type="arabicPeriod" startAt="2"/>
            </a:pPr>
            <a:endParaRPr lang="en-US" altLang="en-US"/>
          </a:p>
          <a:p>
            <a:pPr marL="609600" indent="-609600">
              <a:buFontTx/>
              <a:buAutoNum type="arabicPeriod" startAt="2"/>
            </a:pPr>
            <a:endParaRPr lang="en-US" altLang="en-US"/>
          </a:p>
          <a:p>
            <a:pPr marL="609600" indent="-609600">
              <a:buFontTx/>
              <a:buNone/>
            </a:pPr>
            <a:r>
              <a:rPr lang="en-US" altLang="en-US"/>
              <a:t>		   ______ libro	               _____ clase</a:t>
            </a:r>
          </a:p>
          <a:p>
            <a:pPr marL="609600" indent="-609600">
              <a:buFontTx/>
              <a:buNone/>
            </a:pPr>
            <a:r>
              <a:rPr lang="en-US" altLang="en-US"/>
              <a:t>           ______ zapatos	       _____ casas</a:t>
            </a:r>
            <a:endParaRPr lang="en-US" altLang="en-US" noProof="1"/>
          </a:p>
        </p:txBody>
      </p:sp>
      <p:pic>
        <p:nvPicPr>
          <p:cNvPr id="7174" name="Picture 6" descr="h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33600"/>
            <a:ext cx="2514600" cy="18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9950"/>
            <a:ext cx="2438400" cy="17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36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9600" y="228600"/>
            <a:ext cx="8229600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r>
              <a:rPr lang="en-US" altLang="en-US" sz="3200">
                <a:solidFill>
                  <a:srgbClr val="000000"/>
                </a:solidFill>
              </a:rPr>
              <a:t>The </a:t>
            </a:r>
            <a:r>
              <a:rPr lang="en-US" altLang="en-US" sz="3200">
                <a:solidFill>
                  <a:srgbClr val="0000FF"/>
                </a:solidFill>
              </a:rPr>
              <a:t>possessive adjective</a:t>
            </a:r>
            <a:r>
              <a:rPr lang="en-US" altLang="en-US" sz="3200">
                <a:solidFill>
                  <a:srgbClr val="000000"/>
                </a:solidFill>
              </a:rPr>
              <a:t> </a:t>
            </a:r>
            <a:r>
              <a:rPr lang="en-US" altLang="en-US" sz="3200" b="1" u="sng">
                <a:solidFill>
                  <a:srgbClr val="0000FF"/>
                </a:solidFill>
              </a:rPr>
              <a:t>Nuestro</a:t>
            </a:r>
            <a:r>
              <a:rPr lang="en-US" altLang="en-US" sz="3200">
                <a:solidFill>
                  <a:srgbClr val="000000"/>
                </a:solidFill>
              </a:rPr>
              <a:t>, like any other adjective that ends in –O has 4 forms.	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 startAt="3"/>
            </a:pPr>
            <a:endParaRPr lang="en-US" altLang="en-US" sz="320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    ________ cuarto             _______ casa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</a:rPr>
              <a:t>    ________ cuartos           _______ plumas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3200" noProof="1">
              <a:solidFill>
                <a:srgbClr val="000000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352800" cy="24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352800" cy="243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88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0"/>
            <a:ext cx="8915400" cy="14478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s-ES_tradnl" altLang="en-US" sz="3600">
                <a:solidFill>
                  <a:schemeClr val="hlink"/>
                </a:solidFill>
              </a:rPr>
              <a:t> </a:t>
            </a:r>
            <a:r>
              <a:rPr lang="es-ES_tradnl" altLang="en-US" sz="3200">
                <a:solidFill>
                  <a:schemeClr val="tx1"/>
                </a:solidFill>
              </a:rPr>
              <a:t>Copia y completa la oración con el </a:t>
            </a:r>
            <a:r>
              <a:rPr lang="es-ES_tradnl" altLang="en-US" sz="3200" b="1">
                <a:solidFill>
                  <a:schemeClr val="accent2"/>
                </a:solidFill>
              </a:rPr>
              <a:t>Adjetivo Posesivo </a:t>
            </a:r>
            <a:r>
              <a:rPr lang="es-ES_tradnl" altLang="en-US" sz="3200">
                <a:solidFill>
                  <a:schemeClr val="tx1"/>
                </a:solidFill>
              </a:rPr>
              <a:t>correcto.</a:t>
            </a:r>
            <a:endParaRPr lang="es-ES_tradnl" altLang="en-US" sz="3200">
              <a:solidFill>
                <a:schemeClr val="accent2"/>
              </a:solidFill>
            </a:endParaRPr>
          </a:p>
        </p:txBody>
      </p:sp>
      <p:pic>
        <p:nvPicPr>
          <p:cNvPr id="9219" name="Picture 3" descr="i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81200"/>
            <a:ext cx="1676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76600" y="26670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 perro.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1905000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276600" y="38100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 gato.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3" name="Picture 7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76800"/>
            <a:ext cx="1981200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124200" y="5486400"/>
            <a:ext cx="3581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 sombrero.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5" name="Picture 9" descr="MCj0417458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28800"/>
            <a:ext cx="109696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MCj0436326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280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MCj0436196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029200"/>
            <a:ext cx="18288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152400" y="76200"/>
            <a:ext cx="891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b="1">
                <a:solidFill>
                  <a:srgbClr val="FF0000"/>
                </a:solidFill>
              </a:rPr>
              <a:t>Practica:</a:t>
            </a:r>
            <a:endParaRPr lang="es-ES_tradnl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2362200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505200" y="1371600"/>
            <a:ext cx="320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________ casa.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244" name="Picture 4" descr="MCj042476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33400"/>
            <a:ext cx="15303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24384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200400" y="3048000"/>
            <a:ext cx="342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Es ________ abuela.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247" name="Picture 7" descr="MCj024056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514600"/>
            <a:ext cx="137001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i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267200"/>
            <a:ext cx="22860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NOTEBOK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495800"/>
            <a:ext cx="124460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743200" y="5105400"/>
            <a:ext cx="411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000000"/>
                </a:solidFill>
                <a:latin typeface="Times New Roman" pitchFamily="18" charset="0"/>
              </a:rPr>
              <a:t>Son_________cuadernos.</a:t>
            </a:r>
            <a:endParaRPr lang="en-US" altLang="en-US" sz="28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DCN1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04800"/>
            <a:ext cx="1298575" cy="181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EDCN1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98575" cy="181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you-sing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19812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2286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MCj0436157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362200"/>
            <a:ext cx="18415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2286000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895600" y="12954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</a:rPr>
              <a:t>Son ____ lapices.</a:t>
            </a:r>
            <a:endParaRPr lang="en-US" altLang="en-US" sz="32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048000" y="32004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</a:rPr>
              <a:t>Son ____ gatos.</a:t>
            </a:r>
            <a:endParaRPr lang="en-US" altLang="en-US" sz="32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133600" y="5029200"/>
            <a:ext cx="518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</a:rPr>
              <a:t>Son ________ mochilas.</a:t>
            </a:r>
            <a:endParaRPr lang="en-US" altLang="en-US" sz="3200" b="1" noProof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1280" name="Picture 16" descr="MC90029090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14800"/>
            <a:ext cx="1411288" cy="169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1" name="Picture 17" descr="MC900290903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876800"/>
            <a:ext cx="1411288" cy="169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4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220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 ________ Clase 8nh/ih la fecha es el 23 de septiembre del 2013</vt:lpstr>
      <vt:lpstr>Los adjetivos posesivos (possesive adjectives)</vt:lpstr>
      <vt:lpstr>PowerPoint Presentation</vt:lpstr>
      <vt:lpstr>PowerPoint Presentation</vt:lpstr>
      <vt:lpstr>PowerPoint Presentation</vt:lpstr>
      <vt:lpstr> Copia y completa la oración con el Adjetivo Posesivo correcto.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9</cp:revision>
  <cp:lastPrinted>2013-09-23T18:28:47Z</cp:lastPrinted>
  <dcterms:created xsi:type="dcterms:W3CDTF">2013-09-23T12:46:49Z</dcterms:created>
  <dcterms:modified xsi:type="dcterms:W3CDTF">2013-09-30T21:06:42Z</dcterms:modified>
</cp:coreProperties>
</file>